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2" r:id="rId4"/>
    <p:sldId id="798" r:id="rId5"/>
    <p:sldId id="817" r:id="rId6"/>
    <p:sldId id="824" r:id="rId7"/>
    <p:sldId id="825" r:id="rId8"/>
    <p:sldId id="826" r:id="rId9"/>
    <p:sldId id="827" r:id="rId10"/>
    <p:sldId id="829" r:id="rId11"/>
    <p:sldId id="830" r:id="rId12"/>
    <p:sldId id="831" r:id="rId13"/>
    <p:sldId id="79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2AB458-A913-4BA4-BA4D-789A50BF1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7263" y="2164080"/>
            <a:ext cx="5198225" cy="2529840"/>
          </a:xfrm>
        </p:spPr>
        <p:txBody>
          <a:bodyPr/>
          <a:lstStyle/>
          <a:p>
            <a:pPr algn="l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трансформация системы образования в вузе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3C675390-A44E-44AD-9D19-8F417FBFE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6186" y="4099560"/>
            <a:ext cx="6105174" cy="1493372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 т. н.,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Курманбек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уулу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Талантбек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11320BBD-51EC-4150-8639-5C850AB1F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970" y="1569720"/>
            <a:ext cx="3610190" cy="371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19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6B7EF756-66E0-4271-B0EB-81430EDBC7C0}"/>
              </a:ext>
            </a:extLst>
          </p:cNvPr>
          <p:cNvSpPr txBox="1">
            <a:spLocks/>
          </p:cNvSpPr>
          <p:nvPr/>
        </p:nvSpPr>
        <p:spPr>
          <a:xfrm>
            <a:off x="1919536" y="332657"/>
            <a:ext cx="8424936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«ЦИФРОВОЙ УНИВЕРСИТЕТ»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46F999A8-E613-4E79-859C-B13C5C6F8471}"/>
              </a:ext>
            </a:extLst>
          </p:cNvPr>
          <p:cNvSpPr txBox="1">
            <a:spLocks/>
          </p:cNvSpPr>
          <p:nvPr/>
        </p:nvSpPr>
        <p:spPr>
          <a:xfrm>
            <a:off x="1919536" y="908721"/>
            <a:ext cx="8795812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Преимущества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Цифровой университет»</a:t>
            </a: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Технические:</a:t>
            </a: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buFont typeface="Wingdings" pitchFamily="2" charset="2"/>
              <a:buChar char="q"/>
            </a:pPr>
            <a:r>
              <a:rPr lang="ru-RU" sz="1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-ориентированность;</a:t>
            </a:r>
          </a:p>
          <a:p>
            <a:pPr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Модульность решения </a:t>
            </a:r>
            <a:r>
              <a:rPr lang="ky-KG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возможность поэтапного, модульного внедрения;</a:t>
            </a:r>
          </a:p>
          <a:p>
            <a:pPr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Возможность выбора опций в рамках модулей;</a:t>
            </a:r>
          </a:p>
          <a:p>
            <a:pPr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Открытая платформа;</a:t>
            </a:r>
          </a:p>
          <a:p>
            <a:pPr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Простота обновлений АРМов </a:t>
            </a:r>
            <a:r>
              <a:rPr lang="ky-KG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требуются усилия со стороны конечных пользователей;</a:t>
            </a:r>
          </a:p>
          <a:p>
            <a:pPr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Надежность и масштабируемость решения;</a:t>
            </a:r>
          </a:p>
          <a:p>
            <a:pPr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Кроссплатформенность;</a:t>
            </a:r>
          </a:p>
          <a:p>
            <a:pPr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Быстрота развертывания решения;</a:t>
            </a:r>
          </a:p>
          <a:p>
            <a:pPr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Встроенный модификатор скриптов и печатных шаблонов документов;</a:t>
            </a:r>
          </a:p>
          <a:p>
            <a:pPr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Покрытие данных системы веб-сервисами и для построения отчетов внешними средствами.</a:t>
            </a:r>
          </a:p>
        </p:txBody>
      </p:sp>
    </p:spTree>
    <p:extLst>
      <p:ext uri="{BB962C8B-B14F-4D97-AF65-F5344CB8AC3E}">
        <p14:creationId xmlns:p14="http://schemas.microsoft.com/office/powerpoint/2010/main" val="79262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6B7EF756-66E0-4271-B0EB-81430EDBC7C0}"/>
              </a:ext>
            </a:extLst>
          </p:cNvPr>
          <p:cNvSpPr txBox="1">
            <a:spLocks/>
          </p:cNvSpPr>
          <p:nvPr/>
        </p:nvSpPr>
        <p:spPr>
          <a:xfrm>
            <a:off x="1919536" y="332657"/>
            <a:ext cx="8424936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«ЦИФРОВОЙ УНИВЕРСИТЕТ»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46F999A8-E613-4E79-859C-B13C5C6F8471}"/>
              </a:ext>
            </a:extLst>
          </p:cNvPr>
          <p:cNvSpPr txBox="1">
            <a:spLocks/>
          </p:cNvSpPr>
          <p:nvPr/>
        </p:nvSpPr>
        <p:spPr>
          <a:xfrm>
            <a:off x="1919536" y="1124744"/>
            <a:ext cx="8424936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Профессиональные</a:t>
            </a: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Команда специализируется на автоматизации образовательных учреждений;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Штатные сотрудники, работавшие продолжительное время в вузах на различных должностях;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основу принимается существующий наработанный опыт автоматизации в вузах страны.</a:t>
            </a:r>
          </a:p>
          <a:p>
            <a:pPr algn="just" fontAlgn="base"/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Экономические</a:t>
            </a: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Нет необходимости приобретения стороннего программного обеспечения, возможность работы пользователей с системой на свободном программном обеспечении (</a:t>
            </a:r>
            <a:r>
              <a:rPr lang="ru-RU" sz="1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 fontAlgn="base"/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Широкие интеграционные возможности со сторонними программными продуктами.</a:t>
            </a:r>
          </a:p>
        </p:txBody>
      </p:sp>
    </p:spTree>
    <p:extLst>
      <p:ext uri="{BB962C8B-B14F-4D97-AF65-F5344CB8AC3E}">
        <p14:creationId xmlns:p14="http://schemas.microsoft.com/office/powerpoint/2010/main" val="7220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6B7EF756-66E0-4271-B0EB-81430EDBC7C0}"/>
              </a:ext>
            </a:extLst>
          </p:cNvPr>
          <p:cNvSpPr txBox="1">
            <a:spLocks/>
          </p:cNvSpPr>
          <p:nvPr/>
        </p:nvSpPr>
        <p:spPr>
          <a:xfrm>
            <a:off x="1919536" y="332657"/>
            <a:ext cx="8424936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«ЦИФРОВОЙ УНИВЕРСИТЕТ»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46F999A8-E613-4E79-859C-B13C5C6F8471}"/>
              </a:ext>
            </a:extLst>
          </p:cNvPr>
          <p:cNvSpPr txBox="1">
            <a:spLocks/>
          </p:cNvSpPr>
          <p:nvPr/>
        </p:nvSpPr>
        <p:spPr>
          <a:xfrm>
            <a:off x="1919536" y="1124744"/>
            <a:ext cx="8424936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Безопасность решения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Цифровой университет»</a:t>
            </a: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«Цифровой университет» является прикладным решением и должна функционировать в инфраструктуре защищенного аппаратно-программного комплекса (АПК) образовательной организации, в соответствии с требованиями законодательства по защите Персональных данных (</a:t>
            </a:r>
            <a:r>
              <a:rPr lang="ru-RU" sz="1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ПДн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При этом образовательная организация (оператор </a:t>
            </a:r>
            <a:r>
              <a:rPr lang="ru-RU" sz="1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ПДн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самостоятельно определяет требуемый класс защиты АПК в целом и выбирает те или иные методы реализации зашиты для всего комплекса программно-технических средств конкретной инсталляции.</a:t>
            </a:r>
          </a:p>
        </p:txBody>
      </p:sp>
    </p:spTree>
    <p:extLst>
      <p:ext uri="{BB962C8B-B14F-4D97-AF65-F5344CB8AC3E}">
        <p14:creationId xmlns:p14="http://schemas.microsoft.com/office/powerpoint/2010/main" val="49914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2AB458-A913-4BA4-BA4D-789A50BF1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3722" y="1959863"/>
            <a:ext cx="9464040" cy="2938273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</a:t>
            </a:r>
            <a:r>
              <a:rPr lang="ru-RU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18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29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F521578-D964-42EF-8FE4-08D469F80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189" y="346888"/>
            <a:ext cx="9601200" cy="127254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ЦИФРОВИЗАЦИИ И ЦИФРОВОЙ ТРАНСФОРМАЦИИ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Прямоугольник 79">
            <a:extLst>
              <a:ext uri="{FF2B5EF4-FFF2-40B4-BE49-F238E27FC236}">
                <a16:creationId xmlns="" xmlns:a16="http://schemas.microsoft.com/office/drawing/2014/main" id="{7F67D418-AE18-4033-B917-EDA5D6B88A04}"/>
              </a:ext>
            </a:extLst>
          </p:cNvPr>
          <p:cNvSpPr/>
          <p:nvPr/>
        </p:nvSpPr>
        <p:spPr>
          <a:xfrm>
            <a:off x="7655756" y="2807671"/>
            <a:ext cx="3301191" cy="3150896"/>
          </a:xfrm>
          <a:prstGeom prst="rect">
            <a:avLst/>
          </a:prstGeom>
          <a:solidFill>
            <a:srgbClr val="6600CC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object 4">
            <a:extLst>
              <a:ext uri="{FF2B5EF4-FFF2-40B4-BE49-F238E27FC236}">
                <a16:creationId xmlns="" xmlns:a16="http://schemas.microsoft.com/office/drawing/2014/main" id="{CADCD270-D5AE-47ED-B447-ADDCACC4FE6F}"/>
              </a:ext>
            </a:extLst>
          </p:cNvPr>
          <p:cNvSpPr txBox="1"/>
          <p:nvPr/>
        </p:nvSpPr>
        <p:spPr>
          <a:xfrm>
            <a:off x="1732784" y="4104938"/>
            <a:ext cx="2740897" cy="1488239"/>
          </a:xfrm>
          <a:prstGeom prst="rect">
            <a:avLst/>
          </a:prstGeom>
        </p:spPr>
        <p:txBody>
          <a:bodyPr vert="horz" wrap="square" lIns="0" tIns="128408" rIns="0" bIns="0" rtlCol="0">
            <a:spAutoFit/>
          </a:bodyPr>
          <a:lstStyle/>
          <a:p>
            <a:pPr marL="11516">
              <a:spcBef>
                <a:spcPts val="1011"/>
              </a:spcBef>
            </a:pPr>
            <a:r>
              <a:rPr sz="1995" b="1" spc="-16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Цифровизация</a:t>
            </a:r>
            <a:endParaRPr sz="199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16" marR="4607">
              <a:lnSpc>
                <a:spcPts val="1777"/>
              </a:lnSpc>
              <a:spcBef>
                <a:spcPts val="966"/>
              </a:spcBef>
            </a:pPr>
            <a:r>
              <a:rPr sz="1632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</a:t>
            </a:r>
            <a:r>
              <a:rPr sz="1632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перехода </a:t>
            </a:r>
            <a:r>
              <a:rPr sz="1632" spc="-8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 </a:t>
            </a:r>
            <a:r>
              <a:rPr sz="1632" spc="-8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аналоговых </a:t>
            </a:r>
            <a:r>
              <a:rPr sz="1632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</a:t>
            </a:r>
            <a:r>
              <a:rPr sz="1632" spc="-9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 </a:t>
            </a:r>
            <a:r>
              <a:rPr sz="1632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носителей </a:t>
            </a:r>
            <a:r>
              <a:rPr lang="ru-RU" sz="1632" spc="-6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sz="1632" spc="-9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</a:t>
            </a:r>
            <a:r>
              <a:rPr lang="ru-RU" sz="1632" spc="-9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ой</a:t>
            </a:r>
            <a:r>
              <a:rPr sz="1632" spc="-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32" spc="-10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</a:t>
            </a:r>
            <a:r>
              <a:rPr lang="ru-RU" sz="1632" spc="-10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представления информации</a:t>
            </a:r>
            <a:endParaRPr sz="163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object 5">
            <a:extLst>
              <a:ext uri="{FF2B5EF4-FFF2-40B4-BE49-F238E27FC236}">
                <a16:creationId xmlns="" xmlns:a16="http://schemas.microsoft.com/office/drawing/2014/main" id="{98EE8944-494B-4795-B5EA-1006E8B93F59}"/>
              </a:ext>
            </a:extLst>
          </p:cNvPr>
          <p:cNvSpPr txBox="1"/>
          <p:nvPr/>
        </p:nvSpPr>
        <p:spPr>
          <a:xfrm>
            <a:off x="5363747" y="2364083"/>
            <a:ext cx="104799" cy="206486"/>
          </a:xfrm>
          <a:prstGeom prst="rect">
            <a:avLst/>
          </a:prstGeom>
        </p:spPr>
        <p:txBody>
          <a:bodyPr vert="horz" wrap="square" lIns="0" tIns="10941" rIns="0" bIns="0" rtlCol="0">
            <a:spAutoFit/>
          </a:bodyPr>
          <a:lstStyle/>
          <a:p>
            <a:pPr marL="11516">
              <a:spcBef>
                <a:spcPts val="86"/>
              </a:spcBef>
            </a:pPr>
            <a:r>
              <a:rPr sz="1270" spc="-27" dirty="0">
                <a:solidFill>
                  <a:srgbClr val="BE9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127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object 6">
            <a:extLst>
              <a:ext uri="{FF2B5EF4-FFF2-40B4-BE49-F238E27FC236}">
                <a16:creationId xmlns="" xmlns:a16="http://schemas.microsoft.com/office/drawing/2014/main" id="{6CF46522-C748-4DEF-98EB-B391FD29C2AD}"/>
              </a:ext>
            </a:extLst>
          </p:cNvPr>
          <p:cNvSpPr txBox="1"/>
          <p:nvPr/>
        </p:nvSpPr>
        <p:spPr>
          <a:xfrm>
            <a:off x="4898275" y="2553907"/>
            <a:ext cx="1073902" cy="405072"/>
          </a:xfrm>
          <a:prstGeom prst="rect">
            <a:avLst/>
          </a:prstGeom>
        </p:spPr>
        <p:txBody>
          <a:bodyPr vert="horz" wrap="square" lIns="0" tIns="20154" rIns="0" bIns="0" rtlCol="0">
            <a:spAutoFit/>
          </a:bodyPr>
          <a:lstStyle/>
          <a:p>
            <a:pPr marL="157774" marR="4607" indent="-146834">
              <a:lnSpc>
                <a:spcPts val="1496"/>
              </a:lnSpc>
              <a:spcBef>
                <a:spcPts val="159"/>
              </a:spcBef>
            </a:pPr>
            <a:r>
              <a:rPr sz="1270" spc="-63" dirty="0">
                <a:solidFill>
                  <a:srgbClr val="BE9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Автоматизация  </a:t>
            </a:r>
            <a:r>
              <a:rPr sz="1270" spc="-59" dirty="0">
                <a:solidFill>
                  <a:srgbClr val="BE9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</a:t>
            </a:r>
            <a:endParaRPr sz="127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object 7">
            <a:extLst>
              <a:ext uri="{FF2B5EF4-FFF2-40B4-BE49-F238E27FC236}">
                <a16:creationId xmlns="" xmlns:a16="http://schemas.microsoft.com/office/drawing/2014/main" id="{D2B839B9-1BFA-4DF7-8698-CA7179CE0BFB}"/>
              </a:ext>
            </a:extLst>
          </p:cNvPr>
          <p:cNvSpPr txBox="1"/>
          <p:nvPr/>
        </p:nvSpPr>
        <p:spPr>
          <a:xfrm>
            <a:off x="2508493" y="3079066"/>
            <a:ext cx="104799" cy="206486"/>
          </a:xfrm>
          <a:prstGeom prst="rect">
            <a:avLst/>
          </a:prstGeom>
        </p:spPr>
        <p:txBody>
          <a:bodyPr vert="horz" wrap="square" lIns="0" tIns="10941" rIns="0" bIns="0" rtlCol="0">
            <a:spAutoFit/>
          </a:bodyPr>
          <a:lstStyle/>
          <a:p>
            <a:pPr marL="11516">
              <a:spcBef>
                <a:spcPts val="86"/>
              </a:spcBef>
            </a:pPr>
            <a:r>
              <a:rPr sz="1270" spc="-27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sz="127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object 8">
            <a:extLst>
              <a:ext uri="{FF2B5EF4-FFF2-40B4-BE49-F238E27FC236}">
                <a16:creationId xmlns="" xmlns:a16="http://schemas.microsoft.com/office/drawing/2014/main" id="{0F55405A-2F3D-47BB-8A61-B8ED24C89B14}"/>
              </a:ext>
            </a:extLst>
          </p:cNvPr>
          <p:cNvSpPr txBox="1"/>
          <p:nvPr/>
        </p:nvSpPr>
        <p:spPr>
          <a:xfrm>
            <a:off x="2104003" y="3268890"/>
            <a:ext cx="914400" cy="405072"/>
          </a:xfrm>
          <a:prstGeom prst="rect">
            <a:avLst/>
          </a:prstGeom>
        </p:spPr>
        <p:txBody>
          <a:bodyPr vert="horz" wrap="square" lIns="0" tIns="20154" rIns="0" bIns="0" rtlCol="0">
            <a:spAutoFit/>
          </a:bodyPr>
          <a:lstStyle/>
          <a:p>
            <a:pPr marL="11516" marR="4607" indent="55279">
              <a:lnSpc>
                <a:spcPts val="1496"/>
              </a:lnSpc>
              <a:spcBef>
                <a:spcPts val="159"/>
              </a:spcBef>
            </a:pPr>
            <a:r>
              <a:rPr sz="1270" spc="-82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Оцифровка  </a:t>
            </a:r>
            <a:r>
              <a:rPr sz="1270" spc="-59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endParaRPr sz="127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object 9">
            <a:extLst>
              <a:ext uri="{FF2B5EF4-FFF2-40B4-BE49-F238E27FC236}">
                <a16:creationId xmlns="" xmlns:a16="http://schemas.microsoft.com/office/drawing/2014/main" id="{416D1632-C4C0-4FC1-86B4-D0F7E0471C20}"/>
              </a:ext>
            </a:extLst>
          </p:cNvPr>
          <p:cNvSpPr/>
          <p:nvPr/>
        </p:nvSpPr>
        <p:spPr>
          <a:xfrm>
            <a:off x="4812203" y="2141550"/>
            <a:ext cx="2761050" cy="146258"/>
          </a:xfrm>
          <a:custGeom>
            <a:avLst/>
            <a:gdLst/>
            <a:ahLst/>
            <a:cxnLst/>
            <a:rect l="l" t="t" r="r" b="b"/>
            <a:pathLst>
              <a:path w="3044825" h="161289">
                <a:moveTo>
                  <a:pt x="0" y="160709"/>
                </a:moveTo>
                <a:lnTo>
                  <a:pt x="1052" y="98153"/>
                </a:lnTo>
                <a:lnTo>
                  <a:pt x="3922" y="47070"/>
                </a:lnTo>
                <a:lnTo>
                  <a:pt x="8179" y="12629"/>
                </a:lnTo>
                <a:lnTo>
                  <a:pt x="13391" y="0"/>
                </a:lnTo>
                <a:lnTo>
                  <a:pt x="3031086" y="0"/>
                </a:lnTo>
                <a:lnTo>
                  <a:pt x="3040551" y="47070"/>
                </a:lnTo>
                <a:lnTo>
                  <a:pt x="3043448" y="99208"/>
                </a:lnTo>
                <a:lnTo>
                  <a:pt x="3044211" y="129209"/>
                </a:lnTo>
                <a:lnTo>
                  <a:pt x="3044472" y="160709"/>
                </a:lnTo>
              </a:path>
            </a:pathLst>
          </a:custGeom>
          <a:ln w="1903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object 10">
            <a:extLst>
              <a:ext uri="{FF2B5EF4-FFF2-40B4-BE49-F238E27FC236}">
                <a16:creationId xmlns="" xmlns:a16="http://schemas.microsoft.com/office/drawing/2014/main" id="{119E335C-1B60-45A5-B1E4-6968E9D41EFD}"/>
              </a:ext>
            </a:extLst>
          </p:cNvPr>
          <p:cNvSpPr/>
          <p:nvPr/>
        </p:nvSpPr>
        <p:spPr>
          <a:xfrm>
            <a:off x="9021093" y="1877905"/>
            <a:ext cx="305184" cy="532632"/>
          </a:xfrm>
          <a:custGeom>
            <a:avLst/>
            <a:gdLst/>
            <a:ahLst/>
            <a:cxnLst/>
            <a:rect l="l" t="t" r="r" b="b"/>
            <a:pathLst>
              <a:path w="336550" h="587375">
                <a:moveTo>
                  <a:pt x="0" y="586821"/>
                </a:moveTo>
                <a:lnTo>
                  <a:pt x="336459" y="0"/>
                </a:lnTo>
              </a:path>
            </a:pathLst>
          </a:custGeom>
          <a:ln w="6343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object 11">
            <a:extLst>
              <a:ext uri="{FF2B5EF4-FFF2-40B4-BE49-F238E27FC236}">
                <a16:creationId xmlns="" xmlns:a16="http://schemas.microsoft.com/office/drawing/2014/main" id="{F02982A3-F290-42D1-9926-25F41BA3AA07}"/>
              </a:ext>
            </a:extLst>
          </p:cNvPr>
          <p:cNvSpPr/>
          <p:nvPr/>
        </p:nvSpPr>
        <p:spPr>
          <a:xfrm>
            <a:off x="9243766" y="1651444"/>
            <a:ext cx="212477" cy="274090"/>
          </a:xfrm>
          <a:custGeom>
            <a:avLst/>
            <a:gdLst/>
            <a:ahLst/>
            <a:cxnLst/>
            <a:rect l="l" t="t" r="r" b="b"/>
            <a:pathLst>
              <a:path w="234315" h="302259">
                <a:moveTo>
                  <a:pt x="181806" y="301854"/>
                </a:moveTo>
                <a:lnTo>
                  <a:pt x="0" y="197615"/>
                </a:lnTo>
                <a:lnTo>
                  <a:pt x="234089" y="0"/>
                </a:lnTo>
                <a:lnTo>
                  <a:pt x="181806" y="301854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object 12">
            <a:extLst>
              <a:ext uri="{FF2B5EF4-FFF2-40B4-BE49-F238E27FC236}">
                <a16:creationId xmlns="" xmlns:a16="http://schemas.microsoft.com/office/drawing/2014/main" id="{34AC128B-0D75-4792-B914-707BF3B13A55}"/>
              </a:ext>
            </a:extLst>
          </p:cNvPr>
          <p:cNvSpPr/>
          <p:nvPr/>
        </p:nvSpPr>
        <p:spPr>
          <a:xfrm>
            <a:off x="9243766" y="1651444"/>
            <a:ext cx="212477" cy="274090"/>
          </a:xfrm>
          <a:custGeom>
            <a:avLst/>
            <a:gdLst/>
            <a:ahLst/>
            <a:cxnLst/>
            <a:rect l="l" t="t" r="r" b="b"/>
            <a:pathLst>
              <a:path w="234315" h="302259">
                <a:moveTo>
                  <a:pt x="181806" y="301854"/>
                </a:moveTo>
                <a:lnTo>
                  <a:pt x="234089" y="0"/>
                </a:lnTo>
                <a:lnTo>
                  <a:pt x="0" y="197615"/>
                </a:lnTo>
                <a:lnTo>
                  <a:pt x="181806" y="301854"/>
                </a:lnTo>
                <a:close/>
              </a:path>
            </a:pathLst>
          </a:custGeom>
          <a:ln w="6343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object 13">
            <a:extLst>
              <a:ext uri="{FF2B5EF4-FFF2-40B4-BE49-F238E27FC236}">
                <a16:creationId xmlns="" xmlns:a16="http://schemas.microsoft.com/office/drawing/2014/main" id="{890ED832-9A1F-48D2-9498-6E5B76C942AE}"/>
              </a:ext>
            </a:extLst>
          </p:cNvPr>
          <p:cNvSpPr/>
          <p:nvPr/>
        </p:nvSpPr>
        <p:spPr>
          <a:xfrm>
            <a:off x="4769763" y="3064253"/>
            <a:ext cx="663919" cy="344340"/>
          </a:xfrm>
          <a:custGeom>
            <a:avLst/>
            <a:gdLst/>
            <a:ahLst/>
            <a:cxnLst/>
            <a:rect l="l" t="t" r="r" b="b"/>
            <a:pathLst>
              <a:path w="732154" h="379730">
                <a:moveTo>
                  <a:pt x="0" y="379725"/>
                </a:moveTo>
                <a:lnTo>
                  <a:pt x="731574" y="0"/>
                </a:lnTo>
              </a:path>
            </a:pathLst>
          </a:custGeom>
          <a:ln w="6343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object 14">
            <a:extLst>
              <a:ext uri="{FF2B5EF4-FFF2-40B4-BE49-F238E27FC236}">
                <a16:creationId xmlns="" xmlns:a16="http://schemas.microsoft.com/office/drawing/2014/main" id="{DCD0B219-607A-4E87-BDF0-3CCF4B457001}"/>
              </a:ext>
            </a:extLst>
          </p:cNvPr>
          <p:cNvSpPr/>
          <p:nvPr/>
        </p:nvSpPr>
        <p:spPr>
          <a:xfrm>
            <a:off x="6827351" y="2739994"/>
            <a:ext cx="779083" cy="0"/>
          </a:xfrm>
          <a:custGeom>
            <a:avLst/>
            <a:gdLst/>
            <a:ahLst/>
            <a:cxnLst/>
            <a:rect l="l" t="t" r="r" b="b"/>
            <a:pathLst>
              <a:path w="859154">
                <a:moveTo>
                  <a:pt x="0" y="0"/>
                </a:moveTo>
                <a:lnTo>
                  <a:pt x="858592" y="1"/>
                </a:lnTo>
              </a:path>
            </a:pathLst>
          </a:custGeom>
          <a:ln w="6343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object 15">
            <a:extLst>
              <a:ext uri="{FF2B5EF4-FFF2-40B4-BE49-F238E27FC236}">
                <a16:creationId xmlns="" xmlns:a16="http://schemas.microsoft.com/office/drawing/2014/main" id="{7B54EC40-D52D-4DC4-B57F-8E70A80AB8BA}"/>
              </a:ext>
            </a:extLst>
          </p:cNvPr>
          <p:cNvSpPr/>
          <p:nvPr/>
        </p:nvSpPr>
        <p:spPr>
          <a:xfrm>
            <a:off x="4021508" y="3395748"/>
            <a:ext cx="779083" cy="0"/>
          </a:xfrm>
          <a:custGeom>
            <a:avLst/>
            <a:gdLst/>
            <a:ahLst/>
            <a:cxnLst/>
            <a:rect l="l" t="t" r="r" b="b"/>
            <a:pathLst>
              <a:path w="859154">
                <a:moveTo>
                  <a:pt x="0" y="0"/>
                </a:moveTo>
                <a:lnTo>
                  <a:pt x="858590" y="0"/>
                </a:lnTo>
              </a:path>
            </a:pathLst>
          </a:custGeom>
          <a:ln w="6343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object 16">
            <a:extLst>
              <a:ext uri="{FF2B5EF4-FFF2-40B4-BE49-F238E27FC236}">
                <a16:creationId xmlns="" xmlns:a16="http://schemas.microsoft.com/office/drawing/2014/main" id="{9C60213B-82E8-4EE5-A789-6FCB820CC973}"/>
              </a:ext>
            </a:extLst>
          </p:cNvPr>
          <p:cNvSpPr/>
          <p:nvPr/>
        </p:nvSpPr>
        <p:spPr>
          <a:xfrm>
            <a:off x="5414000" y="3077106"/>
            <a:ext cx="779083" cy="0"/>
          </a:xfrm>
          <a:custGeom>
            <a:avLst/>
            <a:gdLst/>
            <a:ahLst/>
            <a:cxnLst/>
            <a:rect l="l" t="t" r="r" b="b"/>
            <a:pathLst>
              <a:path w="859154">
                <a:moveTo>
                  <a:pt x="0" y="0"/>
                </a:moveTo>
                <a:lnTo>
                  <a:pt x="858590" y="0"/>
                </a:lnTo>
              </a:path>
            </a:pathLst>
          </a:custGeom>
          <a:ln w="6343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object 17">
            <a:extLst>
              <a:ext uri="{FF2B5EF4-FFF2-40B4-BE49-F238E27FC236}">
                <a16:creationId xmlns="" xmlns:a16="http://schemas.microsoft.com/office/drawing/2014/main" id="{F4013618-7980-4861-AC3A-644FA0BC3AD2}"/>
              </a:ext>
            </a:extLst>
          </p:cNvPr>
          <p:cNvSpPr/>
          <p:nvPr/>
        </p:nvSpPr>
        <p:spPr>
          <a:xfrm>
            <a:off x="3400166" y="3382919"/>
            <a:ext cx="663919" cy="344340"/>
          </a:xfrm>
          <a:custGeom>
            <a:avLst/>
            <a:gdLst/>
            <a:ahLst/>
            <a:cxnLst/>
            <a:rect l="l" t="t" r="r" b="b"/>
            <a:pathLst>
              <a:path w="732154" h="379730">
                <a:moveTo>
                  <a:pt x="0" y="379725"/>
                </a:moveTo>
                <a:lnTo>
                  <a:pt x="731571" y="0"/>
                </a:lnTo>
              </a:path>
            </a:pathLst>
          </a:custGeom>
          <a:ln w="6343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object 18">
            <a:extLst>
              <a:ext uri="{FF2B5EF4-FFF2-40B4-BE49-F238E27FC236}">
                <a16:creationId xmlns="" xmlns:a16="http://schemas.microsoft.com/office/drawing/2014/main" id="{DD23D0C3-2720-43D3-B83E-92CAA09F0263}"/>
              </a:ext>
            </a:extLst>
          </p:cNvPr>
          <p:cNvSpPr/>
          <p:nvPr/>
        </p:nvSpPr>
        <p:spPr>
          <a:xfrm>
            <a:off x="6181438" y="2735986"/>
            <a:ext cx="663919" cy="344340"/>
          </a:xfrm>
          <a:custGeom>
            <a:avLst/>
            <a:gdLst/>
            <a:ahLst/>
            <a:cxnLst/>
            <a:rect l="l" t="t" r="r" b="b"/>
            <a:pathLst>
              <a:path w="732154" h="379730">
                <a:moveTo>
                  <a:pt x="0" y="379725"/>
                </a:moveTo>
                <a:lnTo>
                  <a:pt x="731571" y="0"/>
                </a:lnTo>
              </a:path>
            </a:pathLst>
          </a:custGeom>
          <a:ln w="6343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object 19">
            <a:extLst>
              <a:ext uri="{FF2B5EF4-FFF2-40B4-BE49-F238E27FC236}">
                <a16:creationId xmlns="" xmlns:a16="http://schemas.microsoft.com/office/drawing/2014/main" id="{BD977F88-EEC6-4DEB-ABA8-BD1D145F1062}"/>
              </a:ext>
            </a:extLst>
          </p:cNvPr>
          <p:cNvSpPr/>
          <p:nvPr/>
        </p:nvSpPr>
        <p:spPr>
          <a:xfrm>
            <a:off x="2621587" y="3727254"/>
            <a:ext cx="779083" cy="0"/>
          </a:xfrm>
          <a:custGeom>
            <a:avLst/>
            <a:gdLst/>
            <a:ahLst/>
            <a:cxnLst/>
            <a:rect l="l" t="t" r="r" b="b"/>
            <a:pathLst>
              <a:path w="859154">
                <a:moveTo>
                  <a:pt x="0" y="0"/>
                </a:moveTo>
                <a:lnTo>
                  <a:pt x="858590" y="0"/>
                </a:lnTo>
              </a:path>
            </a:pathLst>
          </a:custGeom>
          <a:ln w="6343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object 20">
            <a:extLst>
              <a:ext uri="{FF2B5EF4-FFF2-40B4-BE49-F238E27FC236}">
                <a16:creationId xmlns="" xmlns:a16="http://schemas.microsoft.com/office/drawing/2014/main" id="{A39E144E-ABF8-40B1-97FE-0513524FFD94}"/>
              </a:ext>
            </a:extLst>
          </p:cNvPr>
          <p:cNvSpPr/>
          <p:nvPr/>
        </p:nvSpPr>
        <p:spPr>
          <a:xfrm>
            <a:off x="1958199" y="3727243"/>
            <a:ext cx="663919" cy="344340"/>
          </a:xfrm>
          <a:custGeom>
            <a:avLst/>
            <a:gdLst/>
            <a:ahLst/>
            <a:cxnLst/>
            <a:rect l="l" t="t" r="r" b="b"/>
            <a:pathLst>
              <a:path w="732155" h="379729">
                <a:moveTo>
                  <a:pt x="0" y="379725"/>
                </a:moveTo>
                <a:lnTo>
                  <a:pt x="731574" y="0"/>
                </a:lnTo>
              </a:path>
            </a:pathLst>
          </a:custGeom>
          <a:ln w="6343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object 21">
            <a:extLst>
              <a:ext uri="{FF2B5EF4-FFF2-40B4-BE49-F238E27FC236}">
                <a16:creationId xmlns="" xmlns:a16="http://schemas.microsoft.com/office/drawing/2014/main" id="{FDF44226-89FA-4C03-92A2-CD0A9AFFFEC6}"/>
              </a:ext>
            </a:extLst>
          </p:cNvPr>
          <p:cNvSpPr/>
          <p:nvPr/>
        </p:nvSpPr>
        <p:spPr>
          <a:xfrm>
            <a:off x="6709655" y="2655093"/>
            <a:ext cx="198800" cy="19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object 22">
            <a:extLst>
              <a:ext uri="{FF2B5EF4-FFF2-40B4-BE49-F238E27FC236}">
                <a16:creationId xmlns="" xmlns:a16="http://schemas.microsoft.com/office/drawing/2014/main" id="{5CF0A05E-2C44-4A02-9FB7-BE542462D29C}"/>
              </a:ext>
            </a:extLst>
          </p:cNvPr>
          <p:cNvSpPr/>
          <p:nvPr/>
        </p:nvSpPr>
        <p:spPr>
          <a:xfrm>
            <a:off x="5314603" y="2977570"/>
            <a:ext cx="198800" cy="198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object 23">
            <a:extLst>
              <a:ext uri="{FF2B5EF4-FFF2-40B4-BE49-F238E27FC236}">
                <a16:creationId xmlns="" xmlns:a16="http://schemas.microsoft.com/office/drawing/2014/main" id="{2C1C7C5D-6D5E-4996-A693-2DC4EB13600F}"/>
              </a:ext>
            </a:extLst>
          </p:cNvPr>
          <p:cNvSpPr/>
          <p:nvPr/>
        </p:nvSpPr>
        <p:spPr>
          <a:xfrm>
            <a:off x="3910967" y="3296347"/>
            <a:ext cx="198800" cy="198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object 24">
            <a:extLst>
              <a:ext uri="{FF2B5EF4-FFF2-40B4-BE49-F238E27FC236}">
                <a16:creationId xmlns="" xmlns:a16="http://schemas.microsoft.com/office/drawing/2014/main" id="{893D8D98-820B-4F6D-9A9C-D0B469065253}"/>
              </a:ext>
            </a:extLst>
          </p:cNvPr>
          <p:cNvSpPr/>
          <p:nvPr/>
        </p:nvSpPr>
        <p:spPr>
          <a:xfrm>
            <a:off x="2512858" y="3646470"/>
            <a:ext cx="198800" cy="198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object 25">
            <a:extLst>
              <a:ext uri="{FF2B5EF4-FFF2-40B4-BE49-F238E27FC236}">
                <a16:creationId xmlns="" xmlns:a16="http://schemas.microsoft.com/office/drawing/2014/main" id="{043633B0-4F06-4B44-807B-FAB1A79E5CF4}"/>
              </a:ext>
            </a:extLst>
          </p:cNvPr>
          <p:cNvSpPr/>
          <p:nvPr/>
        </p:nvSpPr>
        <p:spPr>
          <a:xfrm>
            <a:off x="8242513" y="2391644"/>
            <a:ext cx="779083" cy="0"/>
          </a:xfrm>
          <a:custGeom>
            <a:avLst/>
            <a:gdLst/>
            <a:ahLst/>
            <a:cxnLst/>
            <a:rect l="l" t="t" r="r" b="b"/>
            <a:pathLst>
              <a:path w="859154">
                <a:moveTo>
                  <a:pt x="0" y="0"/>
                </a:moveTo>
                <a:lnTo>
                  <a:pt x="858592" y="0"/>
                </a:lnTo>
              </a:path>
            </a:pathLst>
          </a:custGeom>
          <a:ln w="6343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object 26">
            <a:extLst>
              <a:ext uri="{FF2B5EF4-FFF2-40B4-BE49-F238E27FC236}">
                <a16:creationId xmlns="" xmlns:a16="http://schemas.microsoft.com/office/drawing/2014/main" id="{004E98FD-8E9A-459F-B0DB-682D38298D76}"/>
              </a:ext>
            </a:extLst>
          </p:cNvPr>
          <p:cNvSpPr/>
          <p:nvPr/>
        </p:nvSpPr>
        <p:spPr>
          <a:xfrm>
            <a:off x="7587700" y="2393650"/>
            <a:ext cx="663919" cy="344340"/>
          </a:xfrm>
          <a:custGeom>
            <a:avLst/>
            <a:gdLst/>
            <a:ahLst/>
            <a:cxnLst/>
            <a:rect l="l" t="t" r="r" b="b"/>
            <a:pathLst>
              <a:path w="732154" h="379730">
                <a:moveTo>
                  <a:pt x="0" y="379725"/>
                </a:moveTo>
                <a:lnTo>
                  <a:pt x="731571" y="0"/>
                </a:lnTo>
              </a:path>
            </a:pathLst>
          </a:custGeom>
          <a:ln w="6343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object 27">
            <a:extLst>
              <a:ext uri="{FF2B5EF4-FFF2-40B4-BE49-F238E27FC236}">
                <a16:creationId xmlns="" xmlns:a16="http://schemas.microsoft.com/office/drawing/2014/main" id="{3C468881-AF40-403D-8A13-E1BFB3664187}"/>
              </a:ext>
            </a:extLst>
          </p:cNvPr>
          <p:cNvSpPr/>
          <p:nvPr/>
        </p:nvSpPr>
        <p:spPr>
          <a:xfrm>
            <a:off x="8143117" y="2310635"/>
            <a:ext cx="198800" cy="198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object 28">
            <a:extLst>
              <a:ext uri="{FF2B5EF4-FFF2-40B4-BE49-F238E27FC236}">
                <a16:creationId xmlns="" xmlns:a16="http://schemas.microsoft.com/office/drawing/2014/main" id="{14321845-8F81-4196-9E60-5AA01121101D}"/>
              </a:ext>
            </a:extLst>
          </p:cNvPr>
          <p:cNvSpPr txBox="1"/>
          <p:nvPr/>
        </p:nvSpPr>
        <p:spPr>
          <a:xfrm>
            <a:off x="6391549" y="2503328"/>
            <a:ext cx="742806" cy="206486"/>
          </a:xfrm>
          <a:prstGeom prst="rect">
            <a:avLst/>
          </a:prstGeom>
        </p:spPr>
        <p:txBody>
          <a:bodyPr vert="horz" wrap="square" lIns="0" tIns="10941" rIns="0" bIns="0" rtlCol="0">
            <a:spAutoFit/>
          </a:bodyPr>
          <a:lstStyle/>
          <a:p>
            <a:pPr marL="11516">
              <a:spcBef>
                <a:spcPts val="86"/>
              </a:spcBef>
            </a:pPr>
            <a:r>
              <a:rPr sz="1270" spc="-59" dirty="0">
                <a:solidFill>
                  <a:srgbClr val="EC7C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</a:t>
            </a:r>
            <a:endParaRPr sz="127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object 29">
            <a:extLst>
              <a:ext uri="{FF2B5EF4-FFF2-40B4-BE49-F238E27FC236}">
                <a16:creationId xmlns="" xmlns:a16="http://schemas.microsoft.com/office/drawing/2014/main" id="{6CDD0633-2DAB-44FB-A418-DACC3716D233}"/>
              </a:ext>
            </a:extLst>
          </p:cNvPr>
          <p:cNvSpPr txBox="1"/>
          <p:nvPr/>
        </p:nvSpPr>
        <p:spPr>
          <a:xfrm>
            <a:off x="2859190" y="2391103"/>
            <a:ext cx="1599048" cy="983904"/>
          </a:xfrm>
          <a:prstGeom prst="rect">
            <a:avLst/>
          </a:prstGeom>
        </p:spPr>
        <p:txBody>
          <a:bodyPr vert="horz" wrap="square" lIns="0" tIns="65068" rIns="0" bIns="0" rtlCol="0">
            <a:spAutoFit/>
          </a:bodyPr>
          <a:lstStyle/>
          <a:p>
            <a:pPr marL="11516">
              <a:spcBef>
                <a:spcPts val="512"/>
              </a:spcBef>
            </a:pPr>
            <a:r>
              <a:rPr spc="-8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Цифровизация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9812">
              <a:lnSpc>
                <a:spcPts val="1509"/>
              </a:lnSpc>
              <a:spcBef>
                <a:spcPts val="367"/>
              </a:spcBef>
            </a:pPr>
            <a:r>
              <a:rPr sz="1270" spc="-27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sz="127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3861" marR="4607" algn="ctr">
              <a:lnSpc>
                <a:spcPts val="1496"/>
              </a:lnSpc>
              <a:spcBef>
                <a:spcPts val="59"/>
              </a:spcBef>
            </a:pPr>
            <a:r>
              <a:rPr sz="1270" spc="-63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 </a:t>
            </a:r>
            <a:r>
              <a:rPr sz="1270" spc="-59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endParaRPr sz="127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object 30">
            <a:extLst>
              <a:ext uri="{FF2B5EF4-FFF2-40B4-BE49-F238E27FC236}">
                <a16:creationId xmlns="" xmlns:a16="http://schemas.microsoft.com/office/drawing/2014/main" id="{24F249F7-884F-4728-896C-AA06761E31E7}"/>
              </a:ext>
            </a:extLst>
          </p:cNvPr>
          <p:cNvSpPr txBox="1"/>
          <p:nvPr/>
        </p:nvSpPr>
        <p:spPr>
          <a:xfrm>
            <a:off x="5694452" y="1919424"/>
            <a:ext cx="1545496" cy="600953"/>
          </a:xfrm>
          <a:prstGeom prst="rect">
            <a:avLst/>
          </a:prstGeom>
        </p:spPr>
        <p:txBody>
          <a:bodyPr vert="horz" wrap="square" lIns="0" tIns="10941" rIns="0" bIns="0" rtlCol="0">
            <a:spAutoFit/>
          </a:bodyPr>
          <a:lstStyle/>
          <a:p>
            <a:pPr marL="11516">
              <a:lnSpc>
                <a:spcPts val="1673"/>
              </a:lnSpc>
              <a:spcBef>
                <a:spcPts val="86"/>
              </a:spcBef>
            </a:pPr>
            <a:r>
              <a:rPr spc="-8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Цифровизация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90789" algn="ctr">
              <a:lnSpc>
                <a:spcPts val="1442"/>
              </a:lnSpc>
            </a:pPr>
            <a:r>
              <a:rPr sz="1270" spc="-27" dirty="0">
                <a:solidFill>
                  <a:srgbClr val="EC7C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sz="127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90213" algn="ctr">
              <a:lnSpc>
                <a:spcPts val="1509"/>
              </a:lnSpc>
            </a:pPr>
            <a:r>
              <a:rPr sz="1270" spc="-63" dirty="0">
                <a:solidFill>
                  <a:srgbClr val="EC7C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</a:t>
            </a:r>
            <a:endParaRPr sz="127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object 31">
            <a:extLst>
              <a:ext uri="{FF2B5EF4-FFF2-40B4-BE49-F238E27FC236}">
                <a16:creationId xmlns="" xmlns:a16="http://schemas.microsoft.com/office/drawing/2014/main" id="{BCC7EA8F-3E61-4722-B74E-DA1842B91493}"/>
              </a:ext>
            </a:extLst>
          </p:cNvPr>
          <p:cNvSpPr txBox="1"/>
          <p:nvPr/>
        </p:nvSpPr>
        <p:spPr>
          <a:xfrm>
            <a:off x="7554057" y="1341959"/>
            <a:ext cx="2458664" cy="1041531"/>
          </a:xfrm>
          <a:prstGeom prst="rect">
            <a:avLst/>
          </a:prstGeom>
        </p:spPr>
        <p:txBody>
          <a:bodyPr vert="horz" wrap="square" lIns="0" tIns="96738" rIns="0" bIns="0" rtlCol="0">
            <a:spAutoFit/>
          </a:bodyPr>
          <a:lstStyle/>
          <a:p>
            <a:pPr marL="11516">
              <a:spcBef>
                <a:spcPts val="762"/>
              </a:spcBef>
            </a:pPr>
            <a:r>
              <a:rPr spc="-1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</a:t>
            </a:r>
            <a:r>
              <a:rPr spc="-10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рансформация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06144" algn="ctr">
              <a:lnSpc>
                <a:spcPts val="1509"/>
              </a:lnSpc>
              <a:spcBef>
                <a:spcPts val="589"/>
              </a:spcBef>
            </a:pPr>
            <a:r>
              <a:rPr sz="1270" spc="-63" dirty="0">
                <a:solidFill>
                  <a:srgbClr val="00AF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sz="127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254" marR="611519" indent="-4607" algn="ctr">
              <a:lnSpc>
                <a:spcPts val="1496"/>
              </a:lnSpc>
              <a:spcBef>
                <a:spcPts val="54"/>
              </a:spcBef>
            </a:pPr>
            <a:r>
              <a:rPr sz="1270" spc="-86" dirty="0">
                <a:solidFill>
                  <a:srgbClr val="00AF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Трансформация  </a:t>
            </a:r>
            <a:r>
              <a:rPr sz="1270" spc="-50" dirty="0">
                <a:solidFill>
                  <a:srgbClr val="00AF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</a:t>
            </a:r>
            <a:r>
              <a:rPr sz="1270" spc="-131" dirty="0">
                <a:solidFill>
                  <a:srgbClr val="00AF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70" spc="-59" dirty="0">
                <a:solidFill>
                  <a:srgbClr val="00AF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заведения</a:t>
            </a:r>
            <a:endParaRPr sz="127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object 32">
            <a:extLst>
              <a:ext uri="{FF2B5EF4-FFF2-40B4-BE49-F238E27FC236}">
                <a16:creationId xmlns="" xmlns:a16="http://schemas.microsoft.com/office/drawing/2014/main" id="{F4A9E7E2-57BD-483E-8EBB-AA05BCFF46F0}"/>
              </a:ext>
            </a:extLst>
          </p:cNvPr>
          <p:cNvSpPr/>
          <p:nvPr/>
        </p:nvSpPr>
        <p:spPr>
          <a:xfrm>
            <a:off x="1894068" y="2708017"/>
            <a:ext cx="2761050" cy="146258"/>
          </a:xfrm>
          <a:custGeom>
            <a:avLst/>
            <a:gdLst/>
            <a:ahLst/>
            <a:cxnLst/>
            <a:rect l="l" t="t" r="r" b="b"/>
            <a:pathLst>
              <a:path w="3044825" h="161289">
                <a:moveTo>
                  <a:pt x="0" y="160709"/>
                </a:moveTo>
                <a:lnTo>
                  <a:pt x="1052" y="98153"/>
                </a:lnTo>
                <a:lnTo>
                  <a:pt x="3922" y="47070"/>
                </a:lnTo>
                <a:lnTo>
                  <a:pt x="8179" y="12629"/>
                </a:lnTo>
                <a:lnTo>
                  <a:pt x="13391" y="0"/>
                </a:lnTo>
                <a:lnTo>
                  <a:pt x="3031086" y="0"/>
                </a:lnTo>
                <a:lnTo>
                  <a:pt x="3040551" y="47070"/>
                </a:lnTo>
                <a:lnTo>
                  <a:pt x="3043448" y="99208"/>
                </a:lnTo>
                <a:lnTo>
                  <a:pt x="3044211" y="129209"/>
                </a:lnTo>
                <a:lnTo>
                  <a:pt x="3044472" y="160709"/>
                </a:lnTo>
              </a:path>
            </a:pathLst>
          </a:custGeom>
          <a:ln w="1903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object 33">
            <a:extLst>
              <a:ext uri="{FF2B5EF4-FFF2-40B4-BE49-F238E27FC236}">
                <a16:creationId xmlns="" xmlns:a16="http://schemas.microsoft.com/office/drawing/2014/main" id="{3680BA48-E187-40C9-868A-4045A472E6B3}"/>
              </a:ext>
            </a:extLst>
          </p:cNvPr>
          <p:cNvSpPr/>
          <p:nvPr/>
        </p:nvSpPr>
        <p:spPr>
          <a:xfrm>
            <a:off x="7605931" y="1693560"/>
            <a:ext cx="1691179" cy="163532"/>
          </a:xfrm>
          <a:custGeom>
            <a:avLst/>
            <a:gdLst/>
            <a:ahLst/>
            <a:cxnLst/>
            <a:rect l="l" t="t" r="r" b="b"/>
            <a:pathLst>
              <a:path w="1864995" h="180340">
                <a:moveTo>
                  <a:pt x="0" y="179957"/>
                </a:moveTo>
                <a:lnTo>
                  <a:pt x="1178" y="109909"/>
                </a:lnTo>
                <a:lnTo>
                  <a:pt x="4392" y="52708"/>
                </a:lnTo>
                <a:lnTo>
                  <a:pt x="9158" y="14141"/>
                </a:lnTo>
                <a:lnTo>
                  <a:pt x="14995" y="0"/>
                </a:lnTo>
                <a:lnTo>
                  <a:pt x="1849829" y="0"/>
                </a:lnTo>
                <a:lnTo>
                  <a:pt x="1860434" y="52708"/>
                </a:lnTo>
                <a:lnTo>
                  <a:pt x="1863685" y="111090"/>
                </a:lnTo>
                <a:lnTo>
                  <a:pt x="1864536" y="144685"/>
                </a:lnTo>
                <a:lnTo>
                  <a:pt x="1864827" y="179957"/>
                </a:lnTo>
              </a:path>
            </a:pathLst>
          </a:custGeom>
          <a:ln w="1903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63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object 34">
            <a:extLst>
              <a:ext uri="{FF2B5EF4-FFF2-40B4-BE49-F238E27FC236}">
                <a16:creationId xmlns="" xmlns:a16="http://schemas.microsoft.com/office/drawing/2014/main" id="{617E2559-83A1-4310-95C5-A26DD8743154}"/>
              </a:ext>
            </a:extLst>
          </p:cNvPr>
          <p:cNvSpPr txBox="1"/>
          <p:nvPr/>
        </p:nvSpPr>
        <p:spPr>
          <a:xfrm>
            <a:off x="4785211" y="3389794"/>
            <a:ext cx="2591098" cy="2631885"/>
          </a:xfrm>
          <a:prstGeom prst="rect">
            <a:avLst/>
          </a:prstGeom>
        </p:spPr>
        <p:txBody>
          <a:bodyPr vert="horz" wrap="square" lIns="0" tIns="128408" rIns="0" bIns="0" rtlCol="0">
            <a:spAutoFit/>
          </a:bodyPr>
          <a:lstStyle/>
          <a:p>
            <a:pPr marL="11516">
              <a:spcBef>
                <a:spcPts val="1011"/>
              </a:spcBef>
            </a:pPr>
            <a:r>
              <a:rPr sz="1995" b="1" spc="-16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Цифровизация</a:t>
            </a:r>
            <a:endParaRPr sz="199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16" marR="4607">
              <a:lnSpc>
                <a:spcPct val="92200"/>
              </a:lnSpc>
              <a:spcBef>
                <a:spcPts val="907"/>
              </a:spcBef>
            </a:pPr>
            <a:r>
              <a:rPr sz="1632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</a:t>
            </a:r>
            <a:r>
              <a:rPr sz="1632" spc="-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 </a:t>
            </a:r>
            <a:r>
              <a:rPr sz="1632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цифровых </a:t>
            </a:r>
            <a:r>
              <a:rPr sz="1632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 </a:t>
            </a:r>
            <a:r>
              <a:rPr sz="1632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</a:t>
            </a:r>
            <a:r>
              <a:rPr sz="1632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  <a:r>
              <a:rPr sz="1632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 </a:t>
            </a:r>
            <a:r>
              <a:rPr lang="ru-RU" sz="1632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оптимизации</a:t>
            </a:r>
            <a:r>
              <a:rPr sz="1632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1632" spc="-6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 </a:t>
            </a:r>
            <a:r>
              <a:rPr sz="1632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институциональных  </a:t>
            </a:r>
            <a:r>
              <a:rPr sz="1632" spc="-6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</a:t>
            </a:r>
            <a:r>
              <a:rPr sz="1632" spc="-68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1632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 </a:t>
            </a:r>
            <a:r>
              <a:rPr sz="1632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поступающих, </a:t>
            </a:r>
            <a:r>
              <a:rPr sz="1632" spc="-6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администрирование</a:t>
            </a:r>
            <a:r>
              <a:rPr sz="1632" spc="-6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32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процесса</a:t>
            </a:r>
            <a:r>
              <a:rPr sz="1632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1632" spc="-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начисление </a:t>
            </a:r>
            <a:r>
              <a:rPr sz="1632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заработной </a:t>
            </a:r>
            <a:r>
              <a:rPr sz="1632" spc="-9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платы</a:t>
            </a:r>
            <a:r>
              <a:rPr sz="1632" spc="-6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32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1632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632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.п.</a:t>
            </a:r>
            <a:r>
              <a:rPr sz="1632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163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object 35">
            <a:extLst>
              <a:ext uri="{FF2B5EF4-FFF2-40B4-BE49-F238E27FC236}">
                <a16:creationId xmlns="" xmlns:a16="http://schemas.microsoft.com/office/drawing/2014/main" id="{A7228F3F-BDA3-48BC-A66A-ACE6FCD678FC}"/>
              </a:ext>
            </a:extLst>
          </p:cNvPr>
          <p:cNvSpPr txBox="1"/>
          <p:nvPr/>
        </p:nvSpPr>
        <p:spPr>
          <a:xfrm>
            <a:off x="7767916" y="2673948"/>
            <a:ext cx="3039170" cy="2930109"/>
          </a:xfrm>
          <a:prstGeom prst="rect">
            <a:avLst/>
          </a:prstGeom>
        </p:spPr>
        <p:txBody>
          <a:bodyPr vert="horz" wrap="square" lIns="0" tIns="128408" rIns="0" bIns="0" rtlCol="0">
            <a:spAutoFit/>
          </a:bodyPr>
          <a:lstStyle/>
          <a:p>
            <a:pPr marL="11516">
              <a:spcBef>
                <a:spcPts val="1011"/>
              </a:spcBef>
            </a:pPr>
            <a:r>
              <a:rPr sz="1995" b="1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</a:t>
            </a:r>
            <a:r>
              <a:rPr sz="1995" b="1" spc="-11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995" b="1" spc="-16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трансформация</a:t>
            </a:r>
            <a:endParaRPr sz="199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16" marR="4607">
              <a:lnSpc>
                <a:spcPct val="91300"/>
              </a:lnSpc>
              <a:spcBef>
                <a:spcPts val="924"/>
              </a:spcBef>
            </a:pPr>
            <a:r>
              <a:rPr sz="1632" spc="-12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Серия </a:t>
            </a:r>
            <a:r>
              <a:rPr sz="1632" spc="-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глубоких </a:t>
            </a:r>
            <a:r>
              <a:rPr sz="1632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</a:t>
            </a:r>
            <a:r>
              <a:rPr sz="1632" spc="-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скоординированных </a:t>
            </a:r>
            <a:r>
              <a:rPr sz="1632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</a:t>
            </a:r>
            <a:r>
              <a:rPr sz="1632" spc="-16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32" spc="-8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</a:t>
            </a:r>
            <a:r>
              <a:rPr sz="1632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культуре, </a:t>
            </a:r>
            <a:r>
              <a:rPr sz="1632" spc="-8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персонале </a:t>
            </a:r>
            <a:r>
              <a:rPr sz="1632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1632" spc="-82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технологиях</a:t>
            </a:r>
            <a:r>
              <a:rPr sz="1632" spc="-82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1632" spc="-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 </a:t>
            </a:r>
            <a:r>
              <a:rPr sz="1632" spc="-8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задействуют </a:t>
            </a:r>
            <a:r>
              <a:rPr sz="1632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 </a:t>
            </a:r>
            <a:r>
              <a:rPr sz="1632" spc="-9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</a:t>
            </a:r>
            <a:r>
              <a:rPr sz="1632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</a:t>
            </a:r>
            <a:r>
              <a:rPr sz="1632" spc="-6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операционные </a:t>
            </a:r>
            <a:r>
              <a:rPr sz="1632" spc="-6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</a:t>
            </a:r>
            <a:r>
              <a:rPr sz="1632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1632" spc="-6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приводят </a:t>
            </a:r>
            <a:r>
              <a:rPr sz="1632" spc="4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sz="1632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трансформации  </a:t>
            </a:r>
            <a:r>
              <a:rPr sz="1632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институциональных </a:t>
            </a:r>
            <a:r>
              <a:rPr sz="1632" spc="-6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операций,  </a:t>
            </a:r>
            <a:r>
              <a:rPr sz="1632" spc="-8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стратегических </a:t>
            </a:r>
            <a:r>
              <a:rPr sz="1632" spc="-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направлений </a:t>
            </a:r>
            <a:r>
              <a:rPr sz="1632" spc="-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1632" spc="-7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ценностных</a:t>
            </a:r>
            <a:r>
              <a:rPr sz="1632" spc="-9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32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предложений</a:t>
            </a:r>
            <a:endParaRPr sz="163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6932" algn="ctr">
              <a:spcBef>
                <a:spcPts val="1206"/>
              </a:spcBef>
            </a:pPr>
            <a:endParaRPr sz="108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06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F521578-D964-42EF-8FE4-08D469F80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96240"/>
            <a:ext cx="9601200" cy="96012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ПРЕДПОСЫЛКИ ЦИФРОВОЙ ТРАНСФОРМАЦИИ ОТРАСЛИ НАУКИ И ВЫСШЕГО ОБРАЗОВАНИЯ</a:t>
            </a:r>
            <a:r>
              <a:rPr lang="ru-RU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1687758C-7F89-4A67-8C7F-EEB845E2B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56360"/>
            <a:ext cx="9601200" cy="5372914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вызовы и проблемы отрасли требуют комплексного и взвешенного подхода к их решению.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Разобщенность информационных систем в сфере науки и высшего образования ставит вопрос о выработке единых стандартов информационного взаимодействия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комплексного подхода к цифровой трансформации в отрасли, наличия координационного, методического и информационного сопровождения организаций в сфере науки и высшего образования.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трансформация отрасли подразумевает не только изменение подходов к организации работы образовательных организаций, но и повышение уровня цифровых компетенций обучающихся, научно-педагогических работников, а также формирование компетентной команды управления процессом цифровой трансформацией образовательной организации.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Одними из ключевых задач выступают повышение уровня цифрового развития образовательных организаций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выравнивание общего технологического ландшафта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снижение времени на процесс обоснования необходимости упрощения процедуры подбора необходимых решений.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это позволит повысить уровень "цифровой зрелости" отрасли, а также стимулирует развитие производителей ИКТ-оборудования и программного обеспечения.</a:t>
            </a:r>
          </a:p>
          <a:p>
            <a:pPr fontAlgn="base">
              <a:lnSpc>
                <a:spcPct val="150000"/>
              </a:lnSpc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buFont typeface="+mj-lt"/>
              <a:buAutoNum type="arabicPeriod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buFont typeface="+mj-lt"/>
              <a:buAutoNum type="arabicPeriod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46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F521578-D964-42EF-8FE4-08D469F80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96240"/>
            <a:ext cx="9601200" cy="73152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ЦИФРОВОЙ ТРАНСФОРМАЦИИ ОТРАСЛИ НАУКИ И ВЫСШЕГО ОБРАЗОВАНИЯ</a:t>
            </a:r>
            <a:endParaRPr lang="ru-RU" sz="2800" b="1" spc="-4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6A678A50-DCC3-4CEB-B4DC-F82270A8FD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rcRect t="5895" b="13183"/>
          <a:stretch/>
        </p:blipFill>
        <p:spPr>
          <a:xfrm>
            <a:off x="1371599" y="1278383"/>
            <a:ext cx="9601201" cy="5415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61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6B7EF756-66E0-4271-B0EB-81430EDBC7C0}"/>
              </a:ext>
            </a:extLst>
          </p:cNvPr>
          <p:cNvSpPr txBox="1">
            <a:spLocks/>
          </p:cNvSpPr>
          <p:nvPr/>
        </p:nvSpPr>
        <p:spPr>
          <a:xfrm>
            <a:off x="1919536" y="332657"/>
            <a:ext cx="8424936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«ЦИФРОВОЙ УНИВЕРСИТЕТ»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46F999A8-E613-4E79-859C-B13C5C6F8471}"/>
              </a:ext>
            </a:extLst>
          </p:cNvPr>
          <p:cNvSpPr txBox="1">
            <a:spLocks/>
          </p:cNvSpPr>
          <p:nvPr/>
        </p:nvSpPr>
        <p:spPr>
          <a:xfrm>
            <a:off x="1919536" y="1124744"/>
            <a:ext cx="8424936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Цифровой университет» </a:t>
            </a:r>
            <a:r>
              <a:rPr lang="ky-KG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единая информационная система управления учебным процессом</a:t>
            </a: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Цифровой университет»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комплексное решение для автоматизации основных процессов поддержки управления основной деятельностью государственных, автономных и коммерческих образовательных организаций высшего и среднего профессионального образования. Внедрение системы «Цифровой университет» помогает сформировать полноценную электронную информационно-образовательную среду на базе современной платформы, позволяющей осуществлять самостоятельное развитие, доработку и расширение функциональности системы в любом нужном вузу направлении и удовлетворяющей всем требованиям законодательства в сфере образования.</a:t>
            </a:r>
          </a:p>
          <a:p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31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6B7EF756-66E0-4271-B0EB-81430EDBC7C0}"/>
              </a:ext>
            </a:extLst>
          </p:cNvPr>
          <p:cNvSpPr txBox="1">
            <a:spLocks/>
          </p:cNvSpPr>
          <p:nvPr/>
        </p:nvSpPr>
        <p:spPr>
          <a:xfrm>
            <a:off x="1919536" y="332657"/>
            <a:ext cx="8424936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«ЦИФРОВОЙ УНИВЕРСИТЕТ»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46F999A8-E613-4E79-859C-B13C5C6F8471}"/>
              </a:ext>
            </a:extLst>
          </p:cNvPr>
          <p:cNvSpPr txBox="1">
            <a:spLocks/>
          </p:cNvSpPr>
          <p:nvPr/>
        </p:nvSpPr>
        <p:spPr>
          <a:xfrm>
            <a:off x="1919536" y="1124744"/>
            <a:ext cx="8831322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Список существующих и непрерывно развиваемых в настоящее время модулей единой информационной системы управления учебным процессом «Цифровой университет» отражает все основные процессы управления образовательной организацией:</a:t>
            </a:r>
          </a:p>
          <a:p>
            <a:pPr fontAlgn="base"/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Базовые модули</a:t>
            </a: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«Справочники»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«Организационная структура»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«Система прав доступа»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«Образовательные программы»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«Студенты»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«Кадровый реестр»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«Здания и помещения»</a:t>
            </a:r>
          </a:p>
          <a:p>
            <a:pPr algn="just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«Администрирование»</a:t>
            </a:r>
          </a:p>
        </p:txBody>
      </p:sp>
    </p:spTree>
    <p:extLst>
      <p:ext uri="{BB962C8B-B14F-4D97-AF65-F5344CB8AC3E}">
        <p14:creationId xmlns:p14="http://schemas.microsoft.com/office/powerpoint/2010/main" val="68917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6B7EF756-66E0-4271-B0EB-81430EDBC7C0}"/>
              </a:ext>
            </a:extLst>
          </p:cNvPr>
          <p:cNvSpPr txBox="1">
            <a:spLocks/>
          </p:cNvSpPr>
          <p:nvPr/>
        </p:nvSpPr>
        <p:spPr>
          <a:xfrm>
            <a:off x="1919536" y="332657"/>
            <a:ext cx="8424936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«ЦИФРОВОЙ УНИВЕРСИТЕТ»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46F999A8-E613-4E79-859C-B13C5C6F8471}"/>
              </a:ext>
            </a:extLst>
          </p:cNvPr>
          <p:cNvSpPr txBox="1">
            <a:spLocks/>
          </p:cNvSpPr>
          <p:nvPr/>
        </p:nvSpPr>
        <p:spPr>
          <a:xfrm>
            <a:off x="1340528" y="816746"/>
            <a:ext cx="10546672" cy="5797118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00000"/>
              </a:lnSpc>
              <a:buNone/>
            </a:pP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Основные модули:</a:t>
            </a: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«Абитуриенты (Приемная комиссия)»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«Интеграция с ОРТ и приема»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«Онлайн-регистрация абитуриентов»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«Движение студентов»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«Учебные планы»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«Сессия»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«Рейтинговая система и журналы преподавателей»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«Практики студентов»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</a:t>
            </a:r>
            <a:r>
              <a:rPr lang="ru-RU" sz="1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Дипломирование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«Договоры на обучение»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«Стипендия и прочие выплаты студентам»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«Кадры»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«Внештатные преподаватели»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«Нагрузка»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«Расписание»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«Общежития и поселение»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«Дополнительное профессиональное образование»</a:t>
            </a:r>
          </a:p>
          <a:p>
            <a:pPr algn="just" fontAlgn="base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 «Образовательный портал»</a:t>
            </a:r>
          </a:p>
        </p:txBody>
      </p:sp>
    </p:spTree>
    <p:extLst>
      <p:ext uri="{BB962C8B-B14F-4D97-AF65-F5344CB8AC3E}">
        <p14:creationId xmlns:p14="http://schemas.microsoft.com/office/powerpoint/2010/main" val="88265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6B7EF756-66E0-4271-B0EB-81430EDBC7C0}"/>
              </a:ext>
            </a:extLst>
          </p:cNvPr>
          <p:cNvSpPr txBox="1">
            <a:spLocks/>
          </p:cNvSpPr>
          <p:nvPr/>
        </p:nvSpPr>
        <p:spPr>
          <a:xfrm>
            <a:off x="1919536" y="332657"/>
            <a:ext cx="8424936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«ЦИФРОВОЙ УНИВЕРСИТЕТ»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46F999A8-E613-4E79-859C-B13C5C6F8471}"/>
              </a:ext>
            </a:extLst>
          </p:cNvPr>
          <p:cNvSpPr txBox="1">
            <a:spLocks/>
          </p:cNvSpPr>
          <p:nvPr/>
        </p:nvSpPr>
        <p:spPr>
          <a:xfrm>
            <a:off x="1919536" y="426128"/>
            <a:ext cx="8424936" cy="5955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endParaRPr lang="ru-RU" sz="1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модули и подсистемы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Подсистема «Административный документооборот»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Подсистема «Почтовый сервер»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Подсистема «Голосовой помощник»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«Нейронные сети для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распознования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библиотека.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студенческий билет.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цифрового портфолио преподавателя.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ведомость.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деканат.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LMS-система.</a:t>
            </a:r>
          </a:p>
          <a:p>
            <a:pPr lvl="0" algn="just" fontAlgn="base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сбора и анализа цифрового следа обучающегося</a:t>
            </a:r>
          </a:p>
          <a:p>
            <a:pPr algn="just">
              <a:buFont typeface="Wingdings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трансформация процессов профориентации и трудоустройства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206119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6B7EF756-66E0-4271-B0EB-81430EDBC7C0}"/>
              </a:ext>
            </a:extLst>
          </p:cNvPr>
          <p:cNvSpPr txBox="1">
            <a:spLocks/>
          </p:cNvSpPr>
          <p:nvPr/>
        </p:nvSpPr>
        <p:spPr>
          <a:xfrm>
            <a:off x="1919536" y="332657"/>
            <a:ext cx="8424936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«ЦИФРОВОЙ УНИВЕРСИТЕТ»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46F999A8-E613-4E79-859C-B13C5C6F8471}"/>
              </a:ext>
            </a:extLst>
          </p:cNvPr>
          <p:cNvSpPr txBox="1">
            <a:spLocks/>
          </p:cNvSpPr>
          <p:nvPr/>
        </p:nvSpPr>
        <p:spPr>
          <a:xfrm>
            <a:off x="1919535" y="1124744"/>
            <a:ext cx="8804689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электронного документооборота «Цифровой университет»</a:t>
            </a:r>
          </a:p>
          <a:p>
            <a:pPr algn="just" fontAlgn="base"/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электронного документооборота «Цифровой университет» (СЭД ЦУ) разработана в соответствии с концепцией </a:t>
            </a:r>
            <a:r>
              <a:rPr lang="ru-RU" sz="1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Enterprise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Content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(ECM) и поддерживает весь жизненный цикл управления входящими, исходящими и внутренними  документами.</a:t>
            </a:r>
          </a:p>
          <a:p>
            <a:pPr algn="just"/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Документооборот «Цифровой университет» выполняет процессы по организации и контролю всего документооборота организации, включая полную обработку входящих документов, и предназначена для автоматизации процессов организационно-распорядительного документооборота в соответствии с нормами делопроизводства и существующими общепринятыми регламентами делового документооборота с целью сокращения сроков согласования документов и обеспечения прозрачности работы с документами.</a:t>
            </a:r>
          </a:p>
        </p:txBody>
      </p:sp>
    </p:spTree>
    <p:extLst>
      <p:ext uri="{BB962C8B-B14F-4D97-AF65-F5344CB8AC3E}">
        <p14:creationId xmlns:p14="http://schemas.microsoft.com/office/powerpoint/2010/main" val="141796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Уголки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258</TotalTime>
  <Words>859</Words>
  <Application>Microsoft Office PowerPoint</Application>
  <PresentationFormat>Широкоэкранный</PresentationFormat>
  <Paragraphs>116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Franklin Gothic Book</vt:lpstr>
      <vt:lpstr>Times New Roman</vt:lpstr>
      <vt:lpstr>Wingdings</vt:lpstr>
      <vt:lpstr>Уголки</vt:lpstr>
      <vt:lpstr>   Цифровая трансформация системы образования в вузе</vt:lpstr>
      <vt:lpstr>ЭТАПЫ ЦИФРОВИЗАЦИИ И ЦИФРОВОЙ ТРАНСФОРМАЦИИ</vt:lpstr>
      <vt:lpstr>ПРЕДПОСЫЛКИ ЦИФРОВОЙ ТРАНСФОРМАЦИИ ОТРАСЛИ НАУКИ И ВЫСШЕГО ОБРАЗОВАНИЯ </vt:lpstr>
      <vt:lpstr>СТРАТЕГИЯ ЦИФРОВОЙ ТРАНСФОРМАЦИИ ОТРАСЛИ НАУКИ И ВЫСШЕГО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Цифровая трансформация системы образования в вузе</dc:title>
  <dc:creator>Admin</dc:creator>
  <cp:lastModifiedBy>User</cp:lastModifiedBy>
  <cp:revision>10</cp:revision>
  <dcterms:created xsi:type="dcterms:W3CDTF">2024-02-19T13:17:38Z</dcterms:created>
  <dcterms:modified xsi:type="dcterms:W3CDTF">2024-02-20T05:49:25Z</dcterms:modified>
</cp:coreProperties>
</file>